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3"/>
  </p:notesMasterIdLst>
  <p:sldIdLst>
    <p:sldId id="256" r:id="rId2"/>
    <p:sldId id="267" r:id="rId3"/>
    <p:sldId id="266" r:id="rId4"/>
    <p:sldId id="268" r:id="rId5"/>
    <p:sldId id="269" r:id="rId6"/>
    <p:sldId id="273" r:id="rId7"/>
    <p:sldId id="274" r:id="rId8"/>
    <p:sldId id="280" r:id="rId9"/>
    <p:sldId id="281" r:id="rId10"/>
    <p:sldId id="282" r:id="rId11"/>
    <p:sldId id="286" r:id="rId12"/>
    <p:sldId id="291" r:id="rId13"/>
    <p:sldId id="292" r:id="rId14"/>
    <p:sldId id="293" r:id="rId15"/>
    <p:sldId id="289" r:id="rId16"/>
    <p:sldId id="296" r:id="rId17"/>
    <p:sldId id="294" r:id="rId18"/>
    <p:sldId id="297" r:id="rId19"/>
    <p:sldId id="290" r:id="rId20"/>
    <p:sldId id="299" r:id="rId21"/>
    <p:sldId id="30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FC04"/>
    <a:srgbClr val="FF9966"/>
    <a:srgbClr val="66FF99"/>
    <a:srgbClr val="04DEFC"/>
    <a:srgbClr val="19B3D7"/>
    <a:srgbClr val="0FC6F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662" autoAdjust="0"/>
  </p:normalViewPr>
  <p:slideViewPr>
    <p:cSldViewPr>
      <p:cViewPr>
        <p:scale>
          <a:sx n="73" d="100"/>
          <a:sy n="73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56566-D7B8-4AF9-B35C-2C85705DA177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9AA47-1DC9-46C0-8E31-C01FA0EE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3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073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/>
              <a:t>30.09.2016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/>
              <a:t>30.09.2016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/>
              <a:t>30.09.2016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/>
              <a:t>30.09.2016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/>
              <a:t>30.09.2016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/>
              <a:t>30.09.2016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/>
              <a:t>30.09.2016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/>
              <a:t>30.09.2016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/>
              <a:t>30.09.2016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/>
              <a:t>30.09.2016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/>
              <a:t>30.09.2016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B97164-6237-4141-B118-0490DF6E841E}" type="datetime1">
              <a:rPr lang="ru-RU" smtClean="0"/>
              <a:t>30.09.2016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5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420"/>
            <a:ext cx="1008112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362"/>
            <a:ext cx="8352928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erlado.r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9251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 результатах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социально-психологического тестирования обучающихся в 2015-2016 учебном году в организациях, подведомственных Министерству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общего и профессионального образования Свердловской области и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Министерству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культуры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Свердловской области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Пестова Ирина Васильевна,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	директор ГБУ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 «ЦППМСП «Ладо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»</a:t>
            </a: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26.09.2016</a:t>
            </a:r>
            <a:endParaRPr lang="ru-RU" sz="1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kern="1400" dirty="0" smtClean="0">
                <a:solidFill>
                  <a:srgbClr val="2B4481"/>
                </a:solidFill>
                <a:latin typeface="Times New Roman"/>
              </a:rPr>
              <a:t>                          </a:t>
            </a:r>
            <a:br>
              <a:rPr lang="ru-RU" sz="1200" kern="1400" dirty="0" smtClean="0">
                <a:solidFill>
                  <a:srgbClr val="2B4481"/>
                </a:solidFill>
                <a:latin typeface="Times New Roman"/>
              </a:rPr>
            </a:br>
            <a:r>
              <a:rPr lang="ru-RU" sz="1800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18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8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 Свердловской области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психолого-педагогической, медицинской и социальной помощи «Ладо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87624" y="1700808"/>
            <a:ext cx="6912768" cy="50405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ФАКТОРЫ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252728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РЕЗУЛЬТАТОВ ТЕСТИРОВАНИЯ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2015-2016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 С РЕЗУЛЬТАТАМИ 2014-2015 УЧЕБНОГО ГОДА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731545"/>
              </p:ext>
            </p:extLst>
          </p:nvPr>
        </p:nvGraphicFramePr>
        <p:xfrm>
          <a:off x="251520" y="2204864"/>
          <a:ext cx="856933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933"/>
                <a:gridCol w="856933"/>
                <a:gridCol w="856933"/>
                <a:gridCol w="741247"/>
                <a:gridCol w="972619"/>
                <a:gridCol w="856933"/>
                <a:gridCol w="856933"/>
                <a:gridCol w="856933"/>
                <a:gridCol w="856933"/>
                <a:gridCol w="85693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13 926 чел.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13 533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чел. </a:t>
                      </a:r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1,17%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 чел. 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1,05%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algn="ctr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3481 чел. 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25 %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3118 чел.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23,04%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7538 чел.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54,13%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7525 чел.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2744 чел.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19,7%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2748 чел.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20,31%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594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340768"/>
            <a:ext cx="8712968" cy="504056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26,17 % респондентов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3644 человек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наибольшей степени (высокий и средний уровень риска) подвержены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семейным факторам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семьи к употреблению наркотиков, курительных смесей и других психоактивных веществ;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доверительности детско-родительских отношений;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 семьи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 ролей, прав и обязанностей в семье;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традиции; родительские ожидания, компетентность родителей в контексте воспитания, наличие единого подхода к воспитанию и т.п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результатам социально-психологического тестирования в 2015-2016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97421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80728"/>
            <a:ext cx="842493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Clr>
                <a:srgbClr val="94C600"/>
              </a:buClr>
              <a:buSzPct val="100000"/>
            </a:pPr>
            <a:r>
              <a:rPr lang="ru-RU" sz="2000" b="1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54,42 % респондентов 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(7579 человек) в наибольшей степени (высокий и средний уровень риска) подвержены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общественному фактору риска – макросоциальной среде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наркотиков, курительных смесей вблизи образовательных организаций, </a:t>
            </a: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 законодательства в отношении наркотиков, курительных смесей; </a:t>
            </a:r>
            <a:endParaRPr lang="ru-RU" sz="2000" dirty="0" smtClean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000" dirty="0" err="1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дезорганизованности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сообщества, распространенностью насилия, неразвитостью системы социально-психологической помощи несовершеннолетним, </a:t>
            </a:r>
            <a:r>
              <a:rPr lang="ru-RU" sz="20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традициями, </a:t>
            </a:r>
            <a:r>
              <a:rPr lang="ru-RU" sz="20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</a:t>
            </a:r>
            <a:r>
              <a:rPr lang="ru-RU" sz="20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массовой информации, сложностью в организации досуга и участия молодежи в общественной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2060108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71296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Нормативно-правовые  основы  профилактики  незаконного потребления наркотических средств и психотропных веществ, наркомании в образовательной среде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государственной антинаркотической политики Российской Федерации до 2020 года, утвержденная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казом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№ 690 от 9 июня 2010 года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употребления психоактивных веществ в образовательной среде, 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утвержденная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образования и науки РФ от 5 сентября 2011 года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 января 1998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3-ФЗ «О наркотических средствах и психотропных веществах» (с изменениями и дополнениями)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273-ФЗ «Об образовании в Российской Федерации» (с изменениями и дополнениями)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июня 1999 года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120 «Об основах системы профилактики безнадзорности и правонарушений несовершеннолетних» (с изменениями и дополнениями).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</a:t>
            </a:r>
            <a:r>
              <a:rPr lang="ru-RU" sz="20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28.12.2010 № 2106 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федеральных требований к образовательным учреждениям в части охраны здоровья обучающихся, воспитанников»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8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19" y="-450791"/>
            <a:ext cx="8784977" cy="746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A9A57C"/>
              </a:buClr>
            </a:pPr>
            <a:endParaRPr lang="ru-RU" dirty="0" smtClean="0">
              <a:solidFill>
                <a:srgbClr val="2F2B20"/>
              </a:solidFill>
              <a:latin typeface="Calibri"/>
            </a:endParaRP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A9A57C"/>
              </a:buClr>
            </a:pPr>
            <a:endParaRPr lang="ru-RU" dirty="0">
              <a:solidFill>
                <a:srgbClr val="2F2B20"/>
              </a:solidFill>
              <a:latin typeface="Calibri"/>
            </a:endParaRPr>
          </a:p>
          <a:p>
            <a:pPr lvl="0" algn="just">
              <a:spcBef>
                <a:spcPct val="20000"/>
              </a:spcBef>
              <a:spcAft>
                <a:spcPts val="600"/>
              </a:spcAft>
              <a:buClr>
                <a:srgbClr val="A9A57C"/>
              </a:buClr>
            </a:pPr>
            <a:r>
              <a:rPr lang="ru-RU" b="1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</a:t>
            </a:r>
            <a:r>
              <a:rPr lang="ru-RU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28.12.2010           № 2106 </a:t>
            </a:r>
            <a:r>
              <a:rPr lang="ru-RU" b="1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федеральных требований к образовательным учреждениям в части охраны здоровья обучающихся, воспитанников»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образовательной организации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п. 2 «Образовательное учреждение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условия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гарантирующие охрану и укрепление здоровья обучающихся, воспитанников</a:t>
            </a:r>
            <a:r>
              <a:rPr lang="ru-RU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2F2B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4 определяет восемь групп требований: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6) «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профилактики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 </a:t>
            </a:r>
            <a:r>
              <a:rPr lang="ru-RU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обучающимися, воспитанниками</a:t>
            </a:r>
            <a:r>
              <a:rPr lang="ru-RU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;»</a:t>
            </a:r>
            <a:endParaRPr lang="ru-RU" dirty="0">
              <a:solidFill>
                <a:srgbClr val="2F2B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10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требования к организации профилактики употребления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воспитанниками, которые включают: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реализацию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превентивных программ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на предотвращение употребления </a:t>
            </a:r>
            <a:r>
              <a:rPr lang="ru-RU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(далее - ПАВ) обучающимися, воспитанниками;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факторов риска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распространения в подростковой, молодежной среде ПАВ и оценку эффективности реализуемых в образовательном учреждении превентивных программ;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наличие безопасной поддерживающей образовательной среды </a:t>
            </a:r>
            <a:r>
              <a:rPr lang="ru-RU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(благоприятный психологический климат, реализация тезиса "образовательное учреждение - территория, свободная от ПАВ", система работы с педагогическими и научно-педагогическими работниками образовательного учреждения по повышению компетентности в области создания условий, предупреждающих закрепление зависимых форм поведения).</a:t>
            </a:r>
          </a:p>
        </p:txBody>
      </p:sp>
    </p:spTree>
    <p:extLst>
      <p:ext uri="{BB962C8B-B14F-4D97-AF65-F5344CB8AC3E}">
        <p14:creationId xmlns:p14="http://schemas.microsoft.com/office/powerpoint/2010/main" val="2485432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484784"/>
            <a:ext cx="8712968" cy="5040560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профилактической работы в 2016-2017 учебном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должны учитывать результаты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тестирования в 2015-2016 учебном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и включать: 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системной работы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активности факторов риска и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действенности защитных факторов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 работы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организации);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несовершеннолетних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жизненных навыков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противостояния агрессивной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среде;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целевых, дифференцированных по полу и возрасту мероприятий по профилактике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 наркотиков несовершеннолетними;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с родителями, информирование родителей о результатах тестирования, в целом о проблемах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наркомании 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  <a:p>
            <a:pPr marL="342900" indent="-342900" algn="just">
              <a:buFontTx/>
              <a:buChar char="-"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социально-психологического тестирования в 2015-2016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1727823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59687" cy="1168400"/>
          </a:xfrm>
        </p:spPr>
        <p:txBody>
          <a:bodyPr/>
          <a:lstStyle/>
          <a:p>
            <a:pPr algn="ctr"/>
            <a:r>
              <a:rPr lang="ru-RU" sz="2400" b="1" dirty="0" smtClean="0"/>
              <a:t>Модель построения </a:t>
            </a:r>
            <a:r>
              <a:rPr lang="ru-RU" sz="2400" b="1" dirty="0"/>
              <a:t>с</a:t>
            </a:r>
            <a:r>
              <a:rPr lang="ru-RU" sz="2400" b="1" dirty="0" smtClean="0"/>
              <a:t>истемы профилактической работы в образовательном учреждении</a:t>
            </a:r>
            <a:endParaRPr lang="ru-RU" sz="2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27584" y="5013176"/>
            <a:ext cx="6912768" cy="1512168"/>
          </a:xfrm>
        </p:spPr>
        <p:txBody>
          <a:bodyPr>
            <a:normAutofit fontScale="92500" lnSpcReduction="20000"/>
          </a:bodyPr>
          <a:lstStyle/>
          <a:p>
            <a:pPr marL="114300"/>
            <a:r>
              <a:rPr lang="ru-RU" i="1" dirty="0">
                <a:solidFill>
                  <a:schemeClr val="tx1"/>
                </a:solidFill>
              </a:rPr>
              <a:t>Личные факторы. </a:t>
            </a:r>
          </a:p>
          <a:p>
            <a:pPr marL="114300"/>
            <a:r>
              <a:rPr lang="ru-RU" i="1" dirty="0" smtClean="0">
                <a:solidFill>
                  <a:schemeClr val="tx1"/>
                </a:solidFill>
              </a:rPr>
              <a:t>    Семейные </a:t>
            </a:r>
            <a:r>
              <a:rPr lang="ru-RU" i="1" dirty="0">
                <a:solidFill>
                  <a:schemeClr val="tx1"/>
                </a:solidFill>
              </a:rPr>
              <a:t>факторы. </a:t>
            </a:r>
          </a:p>
          <a:p>
            <a:pPr marL="114300"/>
            <a:r>
              <a:rPr lang="ru-RU" i="1" dirty="0" smtClean="0">
                <a:solidFill>
                  <a:schemeClr val="tx1"/>
                </a:solidFill>
              </a:rPr>
              <a:t>    Среда </a:t>
            </a:r>
            <a:r>
              <a:rPr lang="ru-RU" i="1" dirty="0">
                <a:solidFill>
                  <a:schemeClr val="tx1"/>
                </a:solidFill>
              </a:rPr>
              <a:t>сверстников. </a:t>
            </a:r>
          </a:p>
          <a:p>
            <a:pPr marL="114300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              </a:t>
            </a:r>
            <a:r>
              <a:rPr lang="ru-RU" i="1" dirty="0" err="1" smtClean="0">
                <a:solidFill>
                  <a:schemeClr val="tx1"/>
                </a:solidFill>
              </a:rPr>
              <a:t>Общесоциальные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факторы. </a:t>
            </a:r>
          </a:p>
          <a:p>
            <a:pPr marL="114300"/>
            <a:r>
              <a:rPr lang="ru-RU" i="1" dirty="0" smtClean="0">
                <a:solidFill>
                  <a:schemeClr val="tx1"/>
                </a:solidFill>
              </a:rPr>
              <a:t>         «</a:t>
            </a:r>
            <a:r>
              <a:rPr lang="ru-RU" i="1" dirty="0">
                <a:solidFill>
                  <a:schemeClr val="tx1"/>
                </a:solidFill>
              </a:rPr>
              <a:t>Школьные» факторы.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60" t="32012" r="28463" b="27710"/>
          <a:stretch/>
        </p:blipFill>
        <p:spPr bwMode="auto">
          <a:xfrm>
            <a:off x="1547664" y="1124744"/>
            <a:ext cx="6194425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7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12968" cy="685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-100" normalizeH="0" baseline="0" noProof="0" dirty="0" smtClean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Задачами профилактики незаконного потребления наркотических средств и психотропных веществ, наркомании в образовательной среде являются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spc="-100" dirty="0" smtClean="0">
              <a:solidFill>
                <a:srgbClr val="675E47"/>
              </a:solidFill>
              <a:latin typeface="Cambria"/>
              <a:ea typeface="+mj-ea"/>
              <a:cs typeface="+mj-cs"/>
            </a:endParaRP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профилактического пространства</a:t>
            </a: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образовательной среде 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объединения усилий всех участников </a:t>
            </a: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профилактического процесса для обеспечения комплексного системного воздействия на целевые группы профилактики;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состояния организации профилактической деятельности </a:t>
            </a: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среде и оценка ее эффективности, а также характеристика ситуаций, связанных с распространением употребления ПАВ обучающимися, воспитанниками образовательных учреждений;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влияния условий и факторов, способных провоцировать </a:t>
            </a: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употребление ПАВ обучающихся, воспитанников образовательных учреждений;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ресурсов</a:t>
            </a:r>
            <a:r>
              <a:rPr lang="ru-RU" sz="22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обеспечивающих снижение риска употребления ПАВ среди обучающихся, воспитанников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69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8676456" cy="5301208"/>
          </a:xfrm>
        </p:spPr>
        <p:txBody>
          <a:bodyPr>
            <a:normAutofit fontScale="77500" lnSpcReduction="20000"/>
          </a:bodyPr>
          <a:lstStyle/>
          <a:p>
            <a:pPr marL="114300" indent="0" algn="just">
              <a:spcAft>
                <a:spcPts val="600"/>
              </a:spcAft>
              <a:buNone/>
            </a:pPr>
            <a:r>
              <a:rPr lang="ru-RU" b="1" dirty="0"/>
              <a:t>1. </a:t>
            </a:r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личностных ресурсов подростка: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позитивной Я-концепции,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самоэффективности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развитие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локуса контроля; когнитивного компонента поведения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оценки, навыков планирования;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стрессоустойчивости, уровня эмоциональной зрелости;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противостояния групповому давлению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благоприятной социальной среды: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сети творческих объединений и спортивных секций для детей и подростков, повышение социальной активности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благоприятного социально-психологического климата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учреждении: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подростков мотивации на успех; оказание психолого-педагогической поддержки; установление доверительных отношений между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развитие форм самоуправления обучающихся.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ресурсов семьи: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просвещение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(проведение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для родителей по профилактике семейного неблагополучия и предупреждению асоциального поведения обучающихся (в том числе «родительский всеобуч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»), привлечение их к делам образовательного учреждения, развитие социальной активности родителей по отношению к проблеме подростковой наркомании, укрепление связи семьи и образовательного учреждения (информирование семьи об успехах подростка).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76200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Результаты социально-психологического тестирования обучающихся позволяют </a:t>
            </a:r>
            <a:r>
              <a:rPr lang="ru-RU" sz="2000" b="1" dirty="0"/>
              <a:t>определить и выделить основные направления профилактической работы в образовательных учреждениях:</a:t>
            </a:r>
          </a:p>
        </p:txBody>
      </p:sp>
    </p:spTree>
    <p:extLst>
      <p:ext uri="{BB962C8B-B14F-4D97-AF65-F5344CB8AC3E}">
        <p14:creationId xmlns:p14="http://schemas.microsoft.com/office/powerpoint/2010/main" val="22600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692696"/>
            <a:ext cx="8712968" cy="5832648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 должна быть нацелена на: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самооценки каждого обучающегося, 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 навыков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преодоление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изоляции,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гибкости и терпимости в конфликтных ситуациях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выхода из стресса и конструктивного решения проблем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самоопределения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самореализации,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техникам отказа от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средств, формирование у детей четких представлений о фатальных последствиях употребления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25144"/>
            <a:ext cx="2431112" cy="166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39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52400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основания организации социально-психологического тестирования обучающихся на предмет раннего выявления незаконного потребления наркотических средств и психотропных веществ в образовательных организациях Свердловской области в 2015-2016 учебном году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8640960" cy="4464496"/>
          </a:xfrm>
        </p:spPr>
        <p:txBody>
          <a:bodyPr>
            <a:noAutofit/>
          </a:bodyPr>
          <a:lstStyle/>
          <a:p>
            <a:pPr algn="just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17 февраля по 22 апреля 2016 года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организациях, подведомственных Министерству общего и профессионального образования и Министерству культуры Свердловской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социально-психологическое тестирование обучающихся в целях раннего выявления незаконного потребления наркотических средств и психотропных веществ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выявление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риска незаконного потребления наркотических средств и психотропных веществ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«Группа риска»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группа несовершеннолетних, которые в силу определенных обстоятельств своей жизни более других подвержены негативным внешним воздействиям со стороны общества и его криминальных элементов, что приводит к социальной и психологической дезадаптации.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95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85212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Открытый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доступ для скачивания всех материалов</a:t>
            </a:r>
          </a:p>
          <a:p>
            <a:pPr marL="82296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официальном сайте </a:t>
            </a:r>
          </a:p>
          <a:p>
            <a:pPr marL="82296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ГБУ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 «Центр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психолого-педагогической, медицинской и социальной помощи «Ладо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82296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en-US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www.centerlado.ru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Раздел «Библиотека» -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одраздел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«Авторские работы специалистов Центра» </a:t>
            </a:r>
          </a:p>
          <a:p>
            <a:pPr marL="82296" indent="0" algn="ctr"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подраздел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«Социально-психологическое тестирование обучающихся образовательных организаций на предмет потребления наркотических средств, психотропных и других токсических веществ»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9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040560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 СО «Центр психолого-педагогической, медицинской и социальной помощи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Ладо»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городе Екатеринбурге.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Обособленная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Центра «Ладо» расположена </a:t>
            </a:r>
            <a:r>
              <a:rPr lang="ru-RU" sz="2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ГБОУ СО «СКШ № </a:t>
            </a:r>
            <a:r>
              <a:rPr lang="ru-RU" sz="2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14» </a:t>
            </a:r>
            <a:r>
              <a:rPr lang="ru-RU" sz="2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адресу: г. Екатеринбург, ул. Машиностроителей, 8. </a:t>
            </a:r>
            <a:endParaRPr lang="ru-RU" sz="2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записи</a:t>
            </a:r>
            <a:r>
              <a:rPr lang="ru-RU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8-922-100-58-82,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8.30 до 17.00.</a:t>
            </a:r>
            <a:r>
              <a:rPr lang="ru-RU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 оказывают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детям и подросткам и методическую помощь педагогам и психологам образовательных организаций Свердловской области.</a:t>
            </a:r>
          </a:p>
          <a:p>
            <a:pPr marL="11430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услуги несовершеннолетним предоставляются бесплатно.</a:t>
            </a:r>
          </a:p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Проезд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ж\д вокзала или южного автовокзала на метро до станции «Уралмаш», далее на автобусах 08, 36 или маршрутном такси 033 до остановки «Церковь Рождества Христова».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5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методики определения обучающихся, относящихся к группе риска по незаконному употреблению наркотических средств и психотропных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использовался адаптированный исследовательский инструмент –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В.Г. Латышева «Исходная оценка наркотизации»,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показывает за счет каких именно факторов наиболее существенно повышается риск употребления психоактивными веществами, а также позволяет провести исходную оценку ситуации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Использование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анкеты позволило: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исходную ситуацию наркотизации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наиболее существенно повышающие риск незаконного потребления наркотических средств и психотропных веществ;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защиты, уменьшающие риск незаконного потребления наркотических средств и психотропных веществ;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901700" algn="l"/>
                <a:tab pos="1162050" algn="l"/>
                <a:tab pos="1254125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дальнейшие приоритеты в проведении профилактических мероприятий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 анкет осуществлялась с помощью автоматизированной информационной системы тестирования (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разработанной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«Сапфир-Эксперт».</a:t>
            </a:r>
          </a:p>
        </p:txBody>
      </p:sp>
    </p:spTree>
    <p:extLst>
      <p:ext uri="{BB962C8B-B14F-4D97-AF65-F5344CB8AC3E}">
        <p14:creationId xmlns:p14="http://schemas.microsoft.com/office/powerpoint/2010/main" val="93165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620688"/>
            <a:ext cx="8784976" cy="6120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обеспечения единого методического подхода к организации тестирования в образовательных организациях, подведомственных Министерству общего и профессионального образования и Министерства культуры Свердловской области, специалистами ГБОУ СО «Центр психолого-педагогической реабилитации и коррекции «Ладо» были разработаны методические рекомендации по применению «Порядка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образования» в 2015-2016 учебном году.</a:t>
            </a:r>
          </a:p>
        </p:txBody>
      </p:sp>
      <p:sp>
        <p:nvSpPr>
          <p:cNvPr id="6" name="Овал 5"/>
          <p:cNvSpPr/>
          <p:nvPr/>
        </p:nvSpPr>
        <p:spPr>
          <a:xfrm>
            <a:off x="174117" y="5760"/>
            <a:ext cx="8784976" cy="1479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299942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260648"/>
            <a:ext cx="6192688" cy="403244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just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в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 из 112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организаций, подведомственных Министерству общего и профессионального образования, а также Министерству культуры Свердловской области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9" b="10009"/>
          <a:stretch>
            <a:fillRect/>
          </a:stretch>
        </p:blipFill>
        <p:spPr bwMode="auto">
          <a:xfrm>
            <a:off x="6239690" y="188640"/>
            <a:ext cx="290431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251520" y="3501008"/>
            <a:ext cx="8568952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тестировании приняли участие </a:t>
            </a:r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13 926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45196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700808"/>
            <a:ext cx="8568952" cy="237626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представленным актам в тестировании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приняли участие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 болезни – 1112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 отказа –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 человек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причинам – 934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144016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4149080"/>
            <a:ext cx="8352928" cy="2304256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большинстве случаев другие причины не указывались или указывались такие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причины, 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на практике, выход в военкомат, участие в областных мероприятиях, соревнованиях и т.п.</a:t>
            </a:r>
          </a:p>
        </p:txBody>
      </p:sp>
    </p:spTree>
    <p:extLst>
      <p:ext uri="{BB962C8B-B14F-4D97-AF65-F5344CB8AC3E}">
        <p14:creationId xmlns:p14="http://schemas.microsoft.com/office/powerpoint/2010/main" val="167339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96944" cy="100811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2015-2016 учебном году по данным АИСТ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668233"/>
              </p:ext>
            </p:extLst>
          </p:nvPr>
        </p:nvGraphicFramePr>
        <p:xfrm>
          <a:off x="468313" y="1773238"/>
          <a:ext cx="82804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439"/>
                <a:gridCol w="1440160"/>
                <a:gridCol w="1584176"/>
                <a:gridCol w="1656184"/>
                <a:gridCol w="1728441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уровень риска (%)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13 926 чел.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(6,66 %)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(0,09%)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(7,22%)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11 980 чел.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(86,03%)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552110"/>
              </p:ext>
            </p:extLst>
          </p:nvPr>
        </p:nvGraphicFramePr>
        <p:xfrm>
          <a:off x="251520" y="260648"/>
          <a:ext cx="8767515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160240"/>
                <a:gridCol w="1224136"/>
                <a:gridCol w="1224136"/>
                <a:gridCol w="1368152"/>
                <a:gridCol w="1278683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Факторы риска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13 926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(0,09%)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1005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(7,22%)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11980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(86,03%)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928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(6,66)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Семейные факторы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(1,17%)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3481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7538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(54,13%)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2744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(19,7%)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факторы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чел. (0,03%)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 чел. (6,13%)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11 616 чел. (83,41%)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1 452 чел. (10,43%)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Окружение сверстников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чел. (0,77%)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(6,32%)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6 246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(44,85%)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6 693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(48,06%)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5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Макросоциальная среда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 чел. (4,25%)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6 987 чел. (50,17%)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6 062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(43,53%)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(2,05%)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27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Школьная среда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чел. (0%)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чел. (0,14%)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4 338 чел. (31,15%)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9569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(68,71%)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79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87624" y="1700808"/>
            <a:ext cx="6912768" cy="50405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УРОВЕНЬ РИСКА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252728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РЕЗУЛЬТАТОВ ТЕСТИРОВАНИЯ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2015-2016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 С РЕЗУЛЬТАТАМИ 2014-2015 УЧЕБНОГО ГОДА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76647"/>
              </p:ext>
            </p:extLst>
          </p:nvPr>
        </p:nvGraphicFramePr>
        <p:xfrm>
          <a:off x="323850" y="2205038"/>
          <a:ext cx="856933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933"/>
                <a:gridCol w="856933"/>
                <a:gridCol w="856933"/>
                <a:gridCol w="856933"/>
                <a:gridCol w="856933"/>
                <a:gridCol w="856933"/>
                <a:gridCol w="856933"/>
                <a:gridCol w="856933"/>
                <a:gridCol w="856933"/>
                <a:gridCol w="85693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13 926 чел.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13 533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чел.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7,22%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4,97%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11980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86,03%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11923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 чел.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6,66 %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 чел.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6,86%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513851"/>
            <a:ext cx="2016224" cy="134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438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Words>1834</Words>
  <Application>Microsoft Office PowerPoint</Application>
  <PresentationFormat>Экран (4:3)</PresentationFormat>
  <Paragraphs>295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                                                      Министерство общего и профессионального образования  Свердловской области                Государственное бюджетное учреждение для детей                  «Центр психолого-педагогической, медицинской и социальной помощи «Ладо»   </vt:lpstr>
      <vt:lpstr>Нормативные основания организации социально-психологического тестирования обучающихся на предмет раннего выявления незаконного потребления наркотических средств и психотропных веществ в образовательных организациях Свердловской области в 2015-2016 учебном году </vt:lpstr>
      <vt:lpstr>Презентация PowerPoint</vt:lpstr>
      <vt:lpstr>Презентация PowerPoint</vt:lpstr>
      <vt:lpstr>Презентация PowerPoint</vt:lpstr>
      <vt:lpstr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vt:lpstr>
      <vt:lpstr>Результаты социально-психологического тестирования  в 2015-2016 учебном году по данным АИСТ</vt:lpstr>
      <vt:lpstr>Презентация PowerPoint</vt:lpstr>
      <vt:lpstr>СРАВНЕНИЕ РЕЗУЛЬТАТОВ ТЕСТИРОВАНИЯ  2015-2016 УЧЕБНОГО ГОДА С РЕЗУЛЬТАТАМИ 2014-2015 УЧЕБНОГО ГОДА</vt:lpstr>
      <vt:lpstr>СРАВНЕНИЕ РЕЗУЛЬТАТОВ ТЕСТИРОВАНИЯ  2015-2016 УЧЕБНОГО ГОДА С РЕЗУЛЬТАТАМИ 2014-2015 УЧЕБНОГО ГОДА</vt:lpstr>
      <vt:lpstr>Выводы по результатам социально-психологического тестирования в 2015-2016 учебном году</vt:lpstr>
      <vt:lpstr>Презентация PowerPoint</vt:lpstr>
      <vt:lpstr>Презентация PowerPoint</vt:lpstr>
      <vt:lpstr>Презентация PowerPoint</vt:lpstr>
      <vt:lpstr>РЕКОМЕНДАЦИИ по результатам социально-психологического тестирования в 2015-2016 учебном году</vt:lpstr>
      <vt:lpstr>Модель построения системы профилактической работы в образовательном учреждении</vt:lpstr>
      <vt:lpstr>Презентация PowerPoint</vt:lpstr>
      <vt:lpstr>Результаты социально-психологического тестирования обучающихся позволяют определить и выделить основные направления профилактической работы в образовательных учреждениях: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Специалист</cp:lastModifiedBy>
  <cp:revision>77</cp:revision>
  <dcterms:created xsi:type="dcterms:W3CDTF">2015-10-21T08:25:29Z</dcterms:created>
  <dcterms:modified xsi:type="dcterms:W3CDTF">2016-09-30T10:24:17Z</dcterms:modified>
</cp:coreProperties>
</file>