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21"/>
  </p:notesMasterIdLst>
  <p:sldIdLst>
    <p:sldId id="256" r:id="rId2"/>
    <p:sldId id="267" r:id="rId3"/>
    <p:sldId id="301" r:id="rId4"/>
    <p:sldId id="302" r:id="rId5"/>
    <p:sldId id="269" r:id="rId6"/>
    <p:sldId id="273" r:id="rId7"/>
    <p:sldId id="303" r:id="rId8"/>
    <p:sldId id="280" r:id="rId9"/>
    <p:sldId id="281" r:id="rId10"/>
    <p:sldId id="286" r:id="rId11"/>
    <p:sldId id="291" r:id="rId12"/>
    <p:sldId id="304" r:id="rId13"/>
    <p:sldId id="293" r:id="rId14"/>
    <p:sldId id="289" r:id="rId15"/>
    <p:sldId id="294" r:id="rId16"/>
    <p:sldId id="297" r:id="rId17"/>
    <p:sldId id="290" r:id="rId18"/>
    <p:sldId id="299" r:id="rId19"/>
    <p:sldId id="30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FFFF99"/>
    <a:srgbClr val="6EFC04"/>
    <a:srgbClr val="FF9966"/>
    <a:srgbClr val="66FF99"/>
    <a:srgbClr val="04DEFC"/>
    <a:srgbClr val="19B3D7"/>
    <a:srgbClr val="0FC6F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7" autoAdjust="0"/>
    <p:restoredTop sz="94662" autoAdjust="0"/>
  </p:normalViewPr>
  <p:slideViewPr>
    <p:cSldViewPr>
      <p:cViewPr>
        <p:scale>
          <a:sx n="78" d="100"/>
          <a:sy n="78" d="100"/>
        </p:scale>
        <p:origin x="-115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56566-D7B8-4AF9-B35C-2C85705DA177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9AA47-1DC9-46C0-8E31-C01FA0EE13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036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073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9AA47-1DC9-46C0-8E31-C01FA0EE13C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933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BF33-2A44-4847-AA2E-92A809A3B2B8}" type="datetime1">
              <a:rPr lang="ru-RU" smtClean="0"/>
              <a:t>07.06.2017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24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688-8E18-4443-B2B0-8A6E90F27F93}" type="datetime1">
              <a:rPr lang="ru-RU" smtClean="0"/>
              <a:t>07.06.2017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384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5BC8-2B8A-4E00-858F-E168DA303B9E}" type="datetime1">
              <a:rPr lang="ru-RU" smtClean="0"/>
              <a:t>07.06.2017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020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0F72-621B-4899-8E1A-3740B9104C1E}" type="datetime1">
              <a:rPr lang="ru-RU" smtClean="0"/>
              <a:t>07.06.2017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677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E8B3-670F-4B4F-B58B-9E045A8C1B49}" type="datetime1">
              <a:rPr lang="ru-RU" smtClean="0"/>
              <a:t>07.06.2017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05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C14A-987A-4677-94F9-2D11796C59C6}" type="datetime1">
              <a:rPr lang="ru-RU" smtClean="0"/>
              <a:t>07.06.2017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28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1096-B598-429F-93DB-CAAF8E89403C}" type="datetime1">
              <a:rPr lang="ru-RU" smtClean="0"/>
              <a:t>07.06.2017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57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B9C8-BA07-4D16-B355-A9A43A190389}" type="datetime1">
              <a:rPr lang="ru-RU" smtClean="0"/>
              <a:t>07.06.2017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90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D5EE-3814-40B1-861A-BE6CF3762A1F}" type="datetime1">
              <a:rPr lang="ru-RU" smtClean="0"/>
              <a:t>07.06.2017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72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2849-B1D7-4DD3-86FF-EC96FE26A632}" type="datetime1">
              <a:rPr lang="ru-RU" smtClean="0"/>
              <a:t>07.06.2017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14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F2D04-9FC8-447C-863D-05873BD31B6B}" type="datetime1">
              <a:rPr lang="ru-RU" smtClean="0"/>
              <a:t>07.06.2017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1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2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97164-6237-4141-B118-0490DF6E841E}" type="datetime1">
              <a:rPr lang="ru-RU" smtClean="0"/>
              <a:t>07.06.2017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C:\Users\Юлия\Downloads\logo 001 (1).ti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5420"/>
            <a:ext cx="1008112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362"/>
            <a:ext cx="8352928" cy="46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021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nterlado.ru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kern="1400" dirty="0" smtClean="0">
                <a:solidFill>
                  <a:srgbClr val="2B4481"/>
                </a:solidFill>
                <a:latin typeface="Times New Roman"/>
              </a:rPr>
              <a:t>                          </a:t>
            </a:r>
            <a:br>
              <a:rPr lang="ru-RU" sz="1200" kern="1400" dirty="0" smtClean="0">
                <a:solidFill>
                  <a:srgbClr val="2B4481"/>
                </a:solidFill>
                <a:latin typeface="Times New Roman"/>
              </a:rPr>
            </a:br>
            <a:r>
              <a:rPr lang="ru-RU" sz="1800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18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8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 профессионального образования  Свердловской области</a:t>
            </a: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1600" b="1" kern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Свердловской области</a:t>
            </a:r>
            <a:r>
              <a:rPr lang="ru-RU" sz="1600" b="1" kern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br>
              <a:rPr lang="ru-RU" sz="1600" b="1" kern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</a:t>
            </a:r>
            <a:r>
              <a:rPr lang="ru-RU" sz="1600" b="1" kern="1400" dirty="0" smtClean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психолого-педагогической, медицинской и социальной помощи «Ладо</a:t>
            </a:r>
            <a:r>
              <a:rPr lang="ru-RU" sz="1600" b="1" kern="1400" dirty="0">
                <a:solidFill>
                  <a:srgbClr val="2B4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600" b="1" kern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600200"/>
            <a:ext cx="7704856" cy="492514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О результатах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социально-психологического тестирования обучающихся в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2016-2017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учебном году в организациях, подведомственных Министерству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общего и профессионального образования Свердловской области и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Министерству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культуры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Свердловской области</a:t>
            </a:r>
          </a:p>
          <a:p>
            <a:pPr marL="0" indent="0" algn="ctr">
              <a:buNone/>
            </a:pP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	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		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Пестова Ирина Васильевна,</a:t>
            </a:r>
          </a:p>
          <a:p>
            <a:pPr marL="0" indent="0" algn="ctr">
              <a:buNone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				директор ГБУ 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СО «ЦППМСП «Ладо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»</a:t>
            </a:r>
            <a:endParaRPr lang="en-US" sz="1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en-US" sz="1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2</a:t>
            </a:r>
            <a:r>
              <a:rPr lang="ru-RU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3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.0</a:t>
            </a:r>
            <a:r>
              <a:rPr lang="ru-RU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5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.201</a:t>
            </a:r>
            <a:r>
              <a:rPr lang="ru-RU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7</a:t>
            </a:r>
            <a:endParaRPr lang="ru-RU" sz="1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77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	психологического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в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2016-2017 учебном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9552" y="1340768"/>
            <a:ext cx="8136904" cy="5040560"/>
          </a:xfrm>
        </p:spPr>
        <p:txBody>
          <a:bodyPr>
            <a:noAutofit/>
          </a:bodyPr>
          <a:lstStyle/>
          <a:p>
            <a:pPr algn="just"/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177 чел. (1,33%) в наибольшей степени (высокий уровень риска) и 3488 чел. (26,2%) человек (средний уровень риска) подвержены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семейным факторам риска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членов семьи к употреблению наркотиков, курительных смесей и других психоактивных веществ; </a:t>
            </a:r>
          </a:p>
          <a:p>
            <a:pPr marL="285750" indent="-285750" algn="just">
              <a:buFontTx/>
              <a:buChar char="-"/>
            </a:pPr>
            <a:r>
              <a:rPr lang="ru-RU" sz="20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доверительности детско-родительских отношений; </a:t>
            </a:r>
          </a:p>
          <a:p>
            <a:pPr marL="285750" indent="-285750" algn="just">
              <a:buFontTx/>
              <a:buChar char="-"/>
            </a:pPr>
            <a:r>
              <a:rPr lang="ru-RU" sz="20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эмоциональный фон семьи;</a:t>
            </a:r>
          </a:p>
          <a:p>
            <a:pPr marL="285750" indent="-285750" algn="just"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распределения ролей, прав и обязанностей в семье; </a:t>
            </a:r>
          </a:p>
          <a:p>
            <a:pPr marL="285750" indent="-285750" algn="just"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традиции; родительские ожидания, компетентность родителей в контексте воспитания, наличие единого подхода к воспитанию и т.п.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21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700808"/>
            <a:ext cx="8424936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  <a:buClr>
                <a:srgbClr val="94C600"/>
              </a:buClr>
              <a:buSzPct val="100000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618 чел. (4,64%) человек в наибольшей степени (высокий уровень риска) подвержены общественному фактору риска –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макросоциальной среде:</a:t>
            </a:r>
          </a:p>
          <a:p>
            <a:pPr marL="285750" lvl="0" indent="-285750" algn="just">
              <a:spcAft>
                <a:spcPts val="600"/>
              </a:spcAft>
              <a:buClr>
                <a:srgbClr val="94C600"/>
              </a:buClr>
              <a:buSzPct val="100000"/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наркотиков, курительных смесей вблизи образовательных организаций, </a:t>
            </a:r>
            <a:r>
              <a:rPr lang="ru-RU" sz="2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вайпинг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Aft>
                <a:spcPts val="600"/>
              </a:spcAft>
              <a:buClr>
                <a:srgbClr val="94C600"/>
              </a:buClr>
              <a:buSzPct val="100000"/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несовершенство норм законодательства в отношении наркотиков, курительных смесей; </a:t>
            </a:r>
          </a:p>
          <a:p>
            <a:pPr marL="285750" lvl="0" indent="-285750" algn="just">
              <a:spcAft>
                <a:spcPts val="600"/>
              </a:spcAft>
              <a:buClr>
                <a:srgbClr val="94C600"/>
              </a:buClr>
              <a:buSzPct val="100000"/>
              <a:buFontTx/>
              <a:buChar char="-"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20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дезорганизованности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сообщества, распространенностью насилия, неразвитостью системы социально-психологической помощи несовершеннолетним, общественные традициями, позиция средств массовой информации, сложностью в организации досуга и участия молодежи в общественной жизни.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81676" y="460703"/>
            <a:ext cx="3996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МАКРОСОЦИАЛЬНАЯ СРЕДА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10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60648"/>
            <a:ext cx="871296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       Нормативно-правовые  основы  профилактики  незаконного потребления наркотических средств и психотропных веществ,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mbria"/>
                <a:ea typeface="+mn-ea"/>
                <a:cs typeface="+mn-cs"/>
              </a:rPr>
              <a:t> наркомании в образовательной среде</a:t>
            </a:r>
          </a:p>
          <a:p>
            <a:pPr marL="182563" lvl="0" indent="-182563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Стратегия государственной антинаркотической политики Российской Федерации до 2020 года, утвержденная У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казом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Президента Российской Федерации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9 июня 2010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690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82563" marR="0" lvl="0" indent="-1825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Концепция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профилактики употребления психоактивных веществ в образовательной среде,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утвержденная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Министерством образования и науки РФ от 5 сентября 2011 года</a:t>
            </a:r>
          </a:p>
          <a:p>
            <a:pPr marL="182563" marR="0" lvl="0" indent="-1825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Федеральный закон от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08 января 1998 года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 3-ФЗ «О наркотических средствах и психотропных веществах» (с изменениями и дополнениями)</a:t>
            </a:r>
          </a:p>
          <a:p>
            <a:pPr marL="182563" marR="0" lvl="0" indent="-1825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Федеральный закон от 29 декабря 2012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года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273-ФЗ «Об образовании в Российской Федерации» (с изменениями и дополнениями)</a:t>
            </a:r>
          </a:p>
          <a:p>
            <a:pPr marL="182563" marR="0" lvl="0" indent="-1825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Федеральный закон от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24 июня 1999 года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№ 120 «Об основах системы профилактики безнадзорности и правонарушений несовершеннолетних» (с изменениями и дополнениями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82563" marR="0" lvl="0" indent="-182563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Приказ Министерства образования и науки Российской Федерации от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28.12.2010 № 2106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«Об утверждении федеральных требований к образовательным учреждениям в части охраны здоровья обучающихся, воспитанников»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728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556792"/>
            <a:ext cx="8064896" cy="456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spcAft>
                <a:spcPts val="600"/>
              </a:spcAft>
              <a:buClr>
                <a:srgbClr val="A9A57C"/>
              </a:buClr>
            </a:pP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от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28.12.2010 № 2106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федеральных требований к образовательным учреждениям в части охраны здоровья обучающихся, воспитанников»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образовательной организации</a:t>
            </a:r>
            <a:r>
              <a:rPr lang="ru-RU" sz="14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п. 2 «Образовательное учреждение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 условия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гарантирующие охрану и укрепление здоровья обучающихся, воспитанников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4 определяет восемь групп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требований,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подпункт 6) </a:t>
            </a:r>
            <a:r>
              <a:rPr lang="ru-RU" sz="14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профилактики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употребления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обучающимися, 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воспитанниками»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10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требования к организации профилактики употребления </a:t>
            </a:r>
            <a:r>
              <a:rPr lang="ru-RU" sz="1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обучающимися, воспитанниками, которые включают: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реализацию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превентивных программ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направленных на предотвращение употребления </a:t>
            </a:r>
            <a:r>
              <a:rPr lang="ru-RU" sz="1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(далее - ПАВ) обучающимися, воспитанниками;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факторов риска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распространения в подростковой, молодежной среде ПАВ и оценку эффективности реализуемых в образовательном учреждении превентивных программ;</a:t>
            </a:r>
          </a:p>
          <a:p>
            <a:pPr lvl="0" algn="just">
              <a:spcBef>
                <a:spcPct val="20000"/>
              </a:spcBef>
              <a:buClr>
                <a:srgbClr val="A9A57C"/>
              </a:buClr>
            </a:pP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безопасной поддерживающей образовательной среды </a:t>
            </a:r>
            <a:r>
              <a:rPr lang="ru-RU" sz="1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(благоприятный психологический климат, реализация тезиса "образовательное учреждение - территория, свободная от ПАВ", система работы с педагогическими и научно-педагогическими работниками образовательного учреждения по повышению компетентности в области создания условий, предупреждающих закрепление зависимых форм поведения).</a:t>
            </a:r>
          </a:p>
        </p:txBody>
      </p:sp>
    </p:spTree>
    <p:extLst>
      <p:ext uri="{BB962C8B-B14F-4D97-AF65-F5344CB8AC3E}">
        <p14:creationId xmlns:p14="http://schemas.microsoft.com/office/powerpoint/2010/main" val="248543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	психологического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в 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2016-2017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219256" cy="4691063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профилактической работы в 2017-2018 учебном году должны учитывать результаты социально-психологического тестирования в 2016-2017 учебном году и включать: 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системной работы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снижению активности факторов риска и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повышению действенности защитных факторов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(планы профилактической работы образовательной организации);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несовершеннолетних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жизненных навыков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противостояния агрессивной среде;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реализацию целевых, дифференцированных по полу и возрасту мероприятий по профилактике употребления наркотиков несовершеннолетними;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мероприятий с родителями, информирование родителей о результатах тестирования, в целом о проблемах наркомании у детей.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2782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88640"/>
            <a:ext cx="878497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-100" normalizeH="0" baseline="0" noProof="0" dirty="0" smtClean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		</a:t>
            </a:r>
            <a:r>
              <a:rPr kumimoji="0" lang="ru-RU" sz="2000" b="1" i="0" u="none" strike="noStrike" kern="0" cap="none" spc="-10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mbria"/>
                <a:ea typeface="+mj-ea"/>
                <a:cs typeface="+mj-cs"/>
              </a:rPr>
              <a:t>Задачами профилактики незаконного потребления	наркотических средств и психотропных веществ, наркомании в образовательной среде являются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kern="0" spc="-100" dirty="0" smtClean="0">
              <a:solidFill>
                <a:srgbClr val="675E47"/>
              </a:solidFill>
              <a:latin typeface="Cambria"/>
              <a:ea typeface="+mj-ea"/>
              <a:cs typeface="+mj-cs"/>
            </a:endParaRP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профилактического пространства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>
                <a:solidFill>
                  <a:srgbClr val="2F2B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среде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путем объединения усилий всех участников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профилактического процесса для обеспечения комплексного системного воздействия на целевые группы профилактики;</a:t>
            </a: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состояния организации профилактической деятельности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среде и оценка ее эффективности, а также характеристика ситуаций, связанных с распространением употребления ПАВ обучающимися, воспитанниками образовательных учреждений;</a:t>
            </a: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влияния условий и факторов, способных провоцировать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в употребление ПАВ обучающихся, воспитанников образовательных учреждений;</a:t>
            </a:r>
          </a:p>
          <a:p>
            <a:pPr marL="342900" lvl="0" indent="-228600" algn="just">
              <a:spcBef>
                <a:spcPct val="20000"/>
              </a:spcBef>
              <a:buClr>
                <a:srgbClr val="A9A57C"/>
              </a:buClr>
              <a:buFont typeface="Arial" pitchFamily="34" charset="0"/>
              <a:buChar char="•"/>
            </a:pP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ресурсов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обеспечивающих снижение риска употребления ПАВ среди обучающихся,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воспитанников.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16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88640"/>
            <a:ext cx="762000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социально-психологического тестирования обучающихся позволяют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определить и выделить основные направления профилактической работы в образовательных учреждениях: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5301208"/>
          </a:xfrm>
        </p:spPr>
        <p:txBody>
          <a:bodyPr>
            <a:normAutofit fontScale="55000" lnSpcReduction="20000"/>
          </a:bodyPr>
          <a:lstStyle/>
          <a:p>
            <a:pPr marL="114300" indent="0" algn="just">
              <a:spcAft>
                <a:spcPts val="600"/>
              </a:spcAft>
              <a:buNone/>
            </a:pPr>
            <a:r>
              <a:rPr lang="ru-RU" b="1" dirty="0">
                <a:solidFill>
                  <a:schemeClr val="tx2"/>
                </a:solidFill>
              </a:rPr>
              <a:t>1. 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личностных ресурсов подростка: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позитивной Я-концепции,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самоэффективности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развитие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интернального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локуса контроля; когнитивного компонента поведения 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оценки, навыков планирования;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стрессоустойчивости, уровня эмоциональной зрелости;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навыков противостояния групповому давлению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 algn="just">
              <a:spcAft>
                <a:spcPts val="60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благоприятной социальной среды: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сети творческих объединений и спортивных секций для детей и подростков, повышение социальной активности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spcAft>
                <a:spcPts val="600"/>
              </a:spcAft>
              <a:buNone/>
            </a:pP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благоприятного социально-психологического климата в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образовательном учреждении: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подростков мотивации на успех; оказание психолого-педагогической поддержки; установление доверительных отношений между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педагогами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обучающимися, развитие форм самоуправления обучающихся.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spcAft>
                <a:spcPts val="60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4. 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ресурсов семьи: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просвещение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(проведение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для родителей по профилактике семейного неблагополучия и предупреждению асоциального поведения обучающихся (в том числе «родительский всеобуч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»), привлечение их к делам образовательного учреждения, развитие социальной активности родителей по отношению к проблеме подростковой наркомании, укрепление связи семьи и образовательного учреждения (информирование семьи об успехах подростка).</a:t>
            </a:r>
          </a:p>
          <a:p>
            <a:pPr marL="114300" indent="0"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04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556792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Профилактическая работа должна быть нацелена на:</a:t>
            </a:r>
          </a:p>
          <a:p>
            <a:pPr marL="342900" indent="-342900" algn="just">
              <a:buFontTx/>
              <a:buChar char="-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поддержку позитивной самооценки каждого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коммуникативных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навыков;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преодоление социальной изоляции, обучение гибкости и терпимости в конфликтных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ситуациях;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навыков выхода из стресса и конструктивного решения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проблем;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поддержку процессов самоопределения и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самореализации;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обучение техникам отказа от наркотических средств, формирование у детей четких представлений о фатальных последствиях употребления наркотиков.</a:t>
            </a:r>
          </a:p>
        </p:txBody>
      </p:sp>
    </p:spTree>
    <p:extLst>
      <p:ext uri="{BB962C8B-B14F-4D97-AF65-F5344CB8AC3E}">
        <p14:creationId xmlns:p14="http://schemas.microsoft.com/office/powerpoint/2010/main" val="152139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5852120"/>
          </a:xfrm>
        </p:spPr>
        <p:txBody>
          <a:bodyPr>
            <a:normAutofit fontScale="92500" lnSpcReduction="20000"/>
          </a:bodyPr>
          <a:lstStyle/>
          <a:p>
            <a:pPr marL="82296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Открытый доступ для скачивания всех материалов</a:t>
            </a:r>
          </a:p>
          <a:p>
            <a:pPr marL="82296" indent="0" algn="ctr">
              <a:buNone/>
            </a:pP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официальном сайте </a:t>
            </a:r>
          </a:p>
          <a:p>
            <a:pPr marL="82296" indent="0"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ГБУ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 «Центр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психолого-педагогической, медицинской и социальной помощи «Ладо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82296" indent="0" algn="ctr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en-US" sz="4000" b="1" u="sng" dirty="0">
                <a:latin typeface="Times New Roman" pitchFamily="18" charset="0"/>
                <a:cs typeface="Times New Roman" pitchFamily="18" charset="0"/>
                <a:hlinkClick r:id="rId2"/>
              </a:rPr>
              <a:t>www.centerlado.ru</a:t>
            </a:r>
            <a:endParaRPr lang="ru-RU" sz="4000" b="1" u="sng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«Методические материалы»</a:t>
            </a:r>
            <a:endParaRPr lang="ru-RU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подраздел </a:t>
            </a:r>
            <a:r>
              <a:rPr lang="ru-RU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«Социально-психологическое тестирование обучающихся </a:t>
            </a:r>
            <a:r>
              <a:rPr lang="ru-RU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ОО»</a:t>
            </a:r>
            <a:endParaRPr lang="en-US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993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352928" cy="5040560"/>
          </a:xfrm>
        </p:spPr>
        <p:txBody>
          <a:bodyPr>
            <a:normAutofit fontScale="70000" lnSpcReduction="20000"/>
          </a:bodyPr>
          <a:lstStyle/>
          <a:p>
            <a:pPr marL="11430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 на ГБУ СО «Центр психолого-педагогической, медицинской и социальной помощи «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Ладо» в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городе Екатеринбурге.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Обособленная </a:t>
            </a:r>
            <a:r>
              <a:rPr lang="ru-RU" sz="2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площадка Центра «Ладо» расположена </a:t>
            </a:r>
            <a:r>
              <a:rPr lang="ru-RU" sz="2600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ГБОУ СО «СКШ № </a:t>
            </a:r>
            <a:r>
              <a:rPr lang="ru-RU" sz="2600" b="1" i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14» </a:t>
            </a:r>
            <a:r>
              <a:rPr lang="ru-RU" sz="2600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адресу: г. Екатеринбург, ул. Машиностроителей, 8. </a:t>
            </a:r>
            <a:endParaRPr lang="ru-RU" sz="2600" b="1" i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2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</a:t>
            </a:r>
            <a:r>
              <a:rPr lang="ru-RU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записи</a:t>
            </a:r>
            <a:r>
              <a:rPr lang="ru-RU" sz="2600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8-922-100-58-82, </a:t>
            </a:r>
            <a:r>
              <a:rPr lang="ru-RU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8.30 до 17.00.</a:t>
            </a:r>
            <a:r>
              <a:rPr lang="ru-RU" sz="2600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подразделения оказывают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психолого-педагогическую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детям и подросткам и методическую помощь педагогам и психологам образовательных организаций Свердловской области.</a:t>
            </a:r>
          </a:p>
          <a:p>
            <a:pPr marL="114300" indent="0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услуги несовершеннолетним предоставляются бесплатно.</a:t>
            </a:r>
          </a:p>
          <a:p>
            <a:pPr marL="114300" indent="0" algn="just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Проезд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ж\д вокзала или южного автовокзала на метро до станции «Уралмаш», далее на автобусах 08, 36 или маршрутном такси 033 до остановки «Церковь Рождества Христова».</a:t>
            </a:r>
          </a:p>
          <a:p>
            <a:pPr marL="114300" indent="0"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7272808" cy="1524000"/>
          </a:xfrm>
        </p:spPr>
        <p:txBody>
          <a:bodyPr>
            <a:noAutofit/>
          </a:bodyPr>
          <a:lstStyle/>
          <a:p>
            <a:pPr algn="ctr"/>
            <a:r>
              <a:rPr lang="ru-RU" sz="1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основания организации социально-психологического тестирования обучающихся на предмет раннего выявления незаконного потребления наркотических средств и психотропных веществ в образовательных организациях Свердловской области в </a:t>
            </a:r>
            <a:r>
              <a:rPr lang="ru-RU" sz="1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2016-2017 </a:t>
            </a:r>
            <a:r>
              <a:rPr lang="ru-RU" sz="1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100" dirty="0">
              <a:solidFill>
                <a:schemeClr val="tx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484784"/>
            <a:ext cx="7992888" cy="4896544"/>
          </a:xfrm>
        </p:spPr>
        <p:txBody>
          <a:bodyPr>
            <a:noAutofit/>
          </a:bodyPr>
          <a:lstStyle/>
          <a:p>
            <a:pPr algn="just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17 февраля по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организациях, подведомственных Министерству общего и профессионального образования и Министерству культуры Свердловской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социально-психологическое тестирование обучающихся в целях раннего выявления незаконного потребления наркотических средств и психотропных веществ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тестирования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выявление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 риска незаконного потребления наркотических средств и психотропных веществ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«Группа риска»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группа несовершеннолетних, которые в силу определенных обстоятельств своей жизни более других подвержены негативным внешним воздействиям со стороны общества и его криминальных элементов, что приводит к социальной и психологической дезадаптации.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9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60445" y="1517206"/>
            <a:ext cx="82089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методики определения обучающихся, относящихся к группе риска по незаконному употреблению наркотических средств и психотропных веществ, использовался адаптированный исследовательский инструмент – анкета В.Г. Латышева «Исходная оценка наркотизации», который показывает за счет каких именно факторов наиболее существенно повышается риск употребления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психоактивными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веществами, а также позволяет провести исходную оценку ситуации.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Использование данной анкеты позволило: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-оценить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исходную ситуацию наркотизации;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-выявить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повышающие риск незаконного потребления наркотических средств и психотропных веществ;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-выявить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защиты, уменьшающие риск незаконного потребления наркотических средств и психотропных веществ;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-определить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дальнейшие приоритеты в проведении профилактических мероприятий.</a:t>
            </a:r>
          </a:p>
          <a:p>
            <a:pPr algn="just"/>
            <a:endParaRPr lang="ru-RU" sz="9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данных анкет осуществлялась с помощью автоматизированной информационной системы тестирования (АИСТ), разработанной ООО «Сапфир-Эксперт».</a:t>
            </a:r>
          </a:p>
        </p:txBody>
      </p:sp>
    </p:spTree>
    <p:extLst>
      <p:ext uri="{BB962C8B-B14F-4D97-AF65-F5344CB8AC3E}">
        <p14:creationId xmlns:p14="http://schemas.microsoft.com/office/powerpoint/2010/main" val="298015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890391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</a:t>
            </a:r>
            <a:r>
              <a:rPr lang="ru-RU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84014" y="404664"/>
            <a:ext cx="3775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722313" y="1484785"/>
            <a:ext cx="7772400" cy="504056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обеспечения единого методического подхода к организации тестирования в образовательных организациях, подведомственных Министерству общего и профессионального образования и Министерству культуры Свердловской области, специалистами ГБУ СО «Центр психолого-педагогической, медицинской и социальной помощи «Ладо» были разработаны методические рекомендации по применению «Порядка проведения социально-психологического тестирования лиц, обучающихся в общеобразовательных организациях и профессиональных образовательных организациях, а также в образовательных организациях высшего образования» в 2016-2017 учебном году.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037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9" b="10009"/>
          <a:stretch>
            <a:fillRect/>
          </a:stretch>
        </p:blipFill>
        <p:spPr bwMode="auto">
          <a:xfrm>
            <a:off x="6252551" y="764704"/>
            <a:ext cx="290431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260648"/>
            <a:ext cx="6192688" cy="40324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algn="just"/>
            <a:endPara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в 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111 из 111 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организаций (</a:t>
            </a:r>
            <a:r>
              <a:rPr lang="ru-RU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 6 филиалах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подведомственных Министерству общего и профессионального образования, а также Министерству культуры Свердловской области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3861048"/>
            <a:ext cx="8568952" cy="23042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тестировании приняли участие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13 313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145196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-243408"/>
            <a:ext cx="7344816" cy="144016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социально-психологического тестирования на предмет раннего выявления незаконного потребления наркотических средств и психотропных веществ по данным актов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4725144"/>
            <a:ext cx="8352928" cy="2304256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большинстве случаев другие причины не указывались или указывались такие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причины, как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соревнованиях, выход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военкомат,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прохождение практики, прогулы по невыясненным причинам, декретный отпуск и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т.п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1700808"/>
            <a:ext cx="8568952" cy="2376264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представленным актам в тестировании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приняли участие</a:t>
            </a:r>
          </a:p>
          <a:p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3070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человек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 них: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 болезни –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2526 человек;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 отказа –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ru-RU" sz="2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причинам –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464 человека.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39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96944" cy="100811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социально-психологического тестирования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2016-2017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 по данным АИСТ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170933"/>
              </p:ext>
            </p:extLst>
          </p:nvPr>
        </p:nvGraphicFramePr>
        <p:xfrm>
          <a:off x="468313" y="1773238"/>
          <a:ext cx="8280400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14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2844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принявших участие в тестировании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уровень риска (%)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риска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риска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13 313 чел.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риска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уровень риска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 риска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823 чел.</a:t>
                      </a:r>
                    </a:p>
                    <a:p>
                      <a:pPr algn="ctr"/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(6,66 %)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чел.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(0,08%)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1049 чел.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(7,88%)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11 430 чел.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(85,86%)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008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592536"/>
              </p:ext>
            </p:extLst>
          </p:nvPr>
        </p:nvGraphicFramePr>
        <p:xfrm>
          <a:off x="251520" y="116632"/>
          <a:ext cx="8767515" cy="6418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7868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принявших участие в тестировании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 риска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риска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уровень риска</a:t>
                      </a:r>
                    </a:p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 риска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риска</a:t>
                      </a: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0080"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0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13 313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уровень риска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чел.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(0,08%)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1049 чел.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(7,88%)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11430 чел.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(85,86%)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823 чел.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(6,18)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008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Семейные факторы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 чел.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(1,33%)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3488 чел.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(26,2%)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7073 чел.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(53,13%)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2575 чел.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(19,34%)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606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факторы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чел. (0,02%)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849 чел. (6,38%)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11 160 чел. (83,83%)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1 301 чел. (9,77%)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2008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Окружение сверстников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 чел. 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(107) 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(0,7%)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920 чел.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(6,91%)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6 070 чел.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(45,59%)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6 230 чел.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(46,8%)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8507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Макросоциальная среда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618 чел. (4,64%)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6 834 чел. (51,33%)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656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(42,48%)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205чел.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(1,54%)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90272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Школьная среда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чел. (0%)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чел. (7,88%) 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(АППГ 19 – 0,14%) 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4 108 чел. (30,86%)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9 178 чел.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(68,94%)</a:t>
                      </a:r>
                      <a:endParaRPr lang="ru-RU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79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-171400"/>
            <a:ext cx="8640960" cy="12527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РЕЗУЛЬТАТОВ ТЕСТИРОВАНИЯ </a:t>
            </a: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2016-2017 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 </a:t>
            </a: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РЕЗУЛЬТАТАМИ </a:t>
            </a: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2014-2015, 2015-2016 УЧ. Г.</a:t>
            </a:r>
            <a:endParaRPr lang="ru-RU" sz="1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259632" y="1412776"/>
            <a:ext cx="6912768" cy="504055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УРОВЕНЬ РИСКА</a:t>
            </a:r>
            <a:endParaRPr lang="ru-RU" sz="1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892884"/>
              </p:ext>
            </p:extLst>
          </p:nvPr>
        </p:nvGraphicFramePr>
        <p:xfrm>
          <a:off x="107504" y="2060848"/>
          <a:ext cx="8928991" cy="3715365"/>
        </p:xfrm>
        <a:graphic>
          <a:graphicData uri="http://schemas.openxmlformats.org/drawingml/2006/table">
            <a:tbl>
              <a:tblPr firstRow="1" firstCol="1" bandRow="1"/>
              <a:tblGrid>
                <a:gridCol w="7239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61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0405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7487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520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520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520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95204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95204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95204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95204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95204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596136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</a:tblGrid>
              <a:tr h="108012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обучающихся, принявших участие в тестировании</a:t>
                      </a:r>
                      <a:endParaRPr lang="ru-RU" sz="24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Высокий уровень риска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 уровень риска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Низкий уровень риска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 риска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2014-2015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2015-2016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2016-2017</a:t>
                      </a:r>
                      <a:endParaRPr lang="ru-RU" sz="24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2014 -2015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2015-2016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2016-2017</a:t>
                      </a:r>
                      <a:endParaRPr lang="ru-RU" sz="24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2014-2015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2015-2016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2016-2017</a:t>
                      </a:r>
                      <a:endParaRPr lang="ru-RU" sz="24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2014-2015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2015-2016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2016-2017</a:t>
                      </a:r>
                      <a:endParaRPr lang="ru-RU" sz="24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2014-2015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2015-2016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2016-2017</a:t>
                      </a:r>
                      <a:endParaRPr lang="ru-RU" sz="24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3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13 533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13 926 </a:t>
                      </a:r>
                      <a:endParaRPr lang="ru-RU" sz="1400" b="1" dirty="0" smtClean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чел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13 313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чел.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чел.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0,07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 чел.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0,09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чел.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baseline="0" dirty="0" smtClean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0,08 %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672 чел.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4,97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1005 чел.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7,22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1049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чел.</a:t>
                      </a: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baseline="0" dirty="0" smtClean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baseline="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7,88 %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11923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чел.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88,1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11980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чел.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86,03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11430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чел.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85,86 %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928 чел.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6,86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928 чел.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6,66 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2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823 чел.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6,18 %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43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2650</TotalTime>
  <Words>1658</Words>
  <Application>Microsoft Office PowerPoint</Application>
  <PresentationFormat>Экран (4:3)</PresentationFormat>
  <Paragraphs>270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                                                      Министерство общего и профессионального образования  Свердловской области                Государственное бюджетное учреждение Свердловской области                  «Центр психолого-педагогической, медицинской и социальной помощи «Ладо»   </vt:lpstr>
      <vt:lpstr>Нормативные основания организации социально-психологического тестирования обучающихся на предмет раннего выявления незаконного потребления наркотических средств и психотропных веществ в образовательных организациях Свердловской области в 2016-2017 учебном году </vt:lpstr>
      <vt:lpstr>Презентация PowerPoint</vt:lpstr>
      <vt:lpstr>Презентация PowerPoint</vt:lpstr>
      <vt:lpstr>Презентация PowerPoint</vt:lpstr>
      <vt:lpstr>Результаты социально-психологического тестирования на предмет раннего выявления незаконного потребления наркотических средств и психотропных веществ по данным актов</vt:lpstr>
      <vt:lpstr>Результаты социально-психологического тестирования  в 2016-2017 учебном году по данным АИСТ</vt:lpstr>
      <vt:lpstr>Презентация PowerPoint</vt:lpstr>
      <vt:lpstr>СРАВНЕНИЕ РЕЗУЛЬТАТОВ ТЕСТИРОВАНИЯ  2016-2017 УЧЕБНОГО ГОДА  С РЕЗУЛЬТАТАМИ 2014-2015, 2015-2016 УЧ. Г.</vt:lpstr>
      <vt:lpstr> Выводы по результатам социально- психологического тестирования в 2016-2017 учебном году</vt:lpstr>
      <vt:lpstr>Презентация PowerPoint</vt:lpstr>
      <vt:lpstr>Презентация PowerPoint</vt:lpstr>
      <vt:lpstr>Презентация PowerPoint</vt:lpstr>
      <vt:lpstr> РЕКОМЕНДАЦИИ по результатам социально- психологического тестирования в 2016-2017 учебном году</vt:lpstr>
      <vt:lpstr>Презентация PowerPoint</vt:lpstr>
      <vt:lpstr>Результаты социально-психологического тестирования обучающихся позволяют определить и выделить основные направления профилактической работы в образовательных учреждениях: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</dc:creator>
  <cp:lastModifiedBy>Специалист</cp:lastModifiedBy>
  <cp:revision>96</cp:revision>
  <cp:lastPrinted>2017-05-23T03:40:47Z</cp:lastPrinted>
  <dcterms:created xsi:type="dcterms:W3CDTF">2015-10-21T08:25:29Z</dcterms:created>
  <dcterms:modified xsi:type="dcterms:W3CDTF">2017-06-07T10:00:13Z</dcterms:modified>
</cp:coreProperties>
</file>