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7" r:id="rId3"/>
    <p:sldId id="301" r:id="rId4"/>
    <p:sldId id="302" r:id="rId5"/>
    <p:sldId id="269" r:id="rId6"/>
    <p:sldId id="273" r:id="rId7"/>
    <p:sldId id="303" r:id="rId8"/>
    <p:sldId id="305" r:id="rId9"/>
    <p:sldId id="306" r:id="rId10"/>
    <p:sldId id="280" r:id="rId11"/>
    <p:sldId id="286" r:id="rId12"/>
    <p:sldId id="291" r:id="rId13"/>
    <p:sldId id="304" r:id="rId14"/>
    <p:sldId id="293" r:id="rId15"/>
    <p:sldId id="289" r:id="rId16"/>
    <p:sldId id="294" r:id="rId17"/>
    <p:sldId id="297" r:id="rId18"/>
    <p:sldId id="299" r:id="rId19"/>
    <p:sldId id="300" r:id="rId20"/>
  </p:sldIdLst>
  <p:sldSz cx="9144000" cy="6858000" type="screen4x3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FFF99"/>
    <a:srgbClr val="6EFC04"/>
    <a:srgbClr val="FF9966"/>
    <a:srgbClr val="66FF99"/>
    <a:srgbClr val="04DEFC"/>
    <a:srgbClr val="19B3D7"/>
    <a:srgbClr val="0FC6F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662" autoAdjust="0"/>
  </p:normalViewPr>
  <p:slideViewPr>
    <p:cSldViewPr>
      <p:cViewPr varScale="1">
        <p:scale>
          <a:sx n="67" d="100"/>
          <a:sy n="67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15-16 уч.год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Общий уровень риска</c:v>
                </c:pt>
                <c:pt idx="1">
                  <c:v>Семейный фактор</c:v>
                </c:pt>
                <c:pt idx="2">
                  <c:v>Индивидуальный</c:v>
                </c:pt>
                <c:pt idx="3">
                  <c:v>Окружение сверстников</c:v>
                </c:pt>
                <c:pt idx="4">
                  <c:v>Макрофактор</c:v>
                </c:pt>
                <c:pt idx="5">
                  <c:v>Образовательная среда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7.9</c:v>
                </c:pt>
                <c:pt idx="1">
                  <c:v>27.35</c:v>
                </c:pt>
                <c:pt idx="2">
                  <c:v>6.35</c:v>
                </c:pt>
                <c:pt idx="3">
                  <c:v>7.56</c:v>
                </c:pt>
                <c:pt idx="4">
                  <c:v>55.75</c:v>
                </c:pt>
                <c:pt idx="5">
                  <c:v>7.82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16-17 уч. Год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Общий уровень риска</c:v>
                </c:pt>
                <c:pt idx="1">
                  <c:v>Семейный фактор</c:v>
                </c:pt>
                <c:pt idx="2">
                  <c:v>Индивидуальный</c:v>
                </c:pt>
                <c:pt idx="3">
                  <c:v>Окружение сверстников</c:v>
                </c:pt>
                <c:pt idx="4">
                  <c:v>Макрофактор</c:v>
                </c:pt>
                <c:pt idx="5">
                  <c:v>Образовательная среда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7.03</c:v>
                </c:pt>
                <c:pt idx="1">
                  <c:v>26.17</c:v>
                </c:pt>
                <c:pt idx="2">
                  <c:v>5.83</c:v>
                </c:pt>
                <c:pt idx="3">
                  <c:v>6.75</c:v>
                </c:pt>
                <c:pt idx="4">
                  <c:v>53.78</c:v>
                </c:pt>
                <c:pt idx="5">
                  <c:v>6.94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17-18 уч.год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Общий уровень риска</c:v>
                </c:pt>
                <c:pt idx="1">
                  <c:v>Семейный фактор</c:v>
                </c:pt>
                <c:pt idx="2">
                  <c:v>Индивидуальный</c:v>
                </c:pt>
                <c:pt idx="3">
                  <c:v>Окружение сверстников</c:v>
                </c:pt>
                <c:pt idx="4">
                  <c:v>Макрофактор</c:v>
                </c:pt>
                <c:pt idx="5">
                  <c:v>Образовательная среда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9.81</c:v>
                </c:pt>
                <c:pt idx="1">
                  <c:v>30.15</c:v>
                </c:pt>
                <c:pt idx="2">
                  <c:v>8.18</c:v>
                </c:pt>
                <c:pt idx="3">
                  <c:v>8.76</c:v>
                </c:pt>
                <c:pt idx="4">
                  <c:v>57.37</c:v>
                </c:pt>
                <c:pt idx="5">
                  <c:v>9.68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8736512"/>
        <c:axId val="88738048"/>
        <c:axId val="0"/>
      </c:bar3DChart>
      <c:catAx>
        <c:axId val="88736512"/>
        <c:scaling>
          <c:orientation val="minMax"/>
        </c:scaling>
        <c:delete val="0"/>
        <c:axPos val="b"/>
        <c:majorTickMark val="out"/>
        <c:minorTickMark val="none"/>
        <c:tickLblPos val="nextTo"/>
        <c:crossAx val="88738048"/>
        <c:crosses val="autoZero"/>
        <c:auto val="1"/>
        <c:lblAlgn val="ctr"/>
        <c:lblOffset val="100"/>
        <c:noMultiLvlLbl val="0"/>
      </c:catAx>
      <c:valAx>
        <c:axId val="88738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8736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07156-DF39-455D-8B8F-64ABE84EF9FA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8F985-FC21-41A0-9E89-204A9AE857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109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56566-D7B8-4AF9-B35C-2C85705DA177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0"/>
            <a:ext cx="795782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9AA47-1DC9-46C0-8E31-C01FA0EE13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036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736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1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33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722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71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 основными</a:t>
            </a:r>
            <a:r>
              <a:rPr lang="ru-RU" baseline="0" dirty="0" smtClean="0"/>
              <a:t> показателями мы видим сравнение с прошлым годом – красным указана негативная динамика, зеленым - положительная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826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</a:t>
            </a:r>
            <a:r>
              <a:rPr lang="ru-RU" baseline="0" dirty="0" smtClean="0"/>
              <a:t> по степени выраженности фактор риска, что говорит нам о следующих проблемах…..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373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Наибольший по степени выраженности – </a:t>
            </a:r>
            <a:r>
              <a:rPr lang="ru-RU" dirty="0" err="1" smtClean="0"/>
              <a:t>макрофактор</a:t>
            </a:r>
            <a:r>
              <a:rPr lang="ru-RU" dirty="0" smtClean="0"/>
              <a:t>.</a:t>
            </a:r>
            <a:r>
              <a:rPr lang="ru-RU" baseline="0" dirty="0" smtClean="0"/>
              <a:t> Здесь можно увидеть следующие проблемы….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28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4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8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02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67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05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28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/>
              <a:t>23.05.2018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57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/>
              <a:t>23.05.2018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9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/>
              <a:t>23.05.2018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2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4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1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5420"/>
            <a:ext cx="1008112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362"/>
            <a:ext cx="8352928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21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terlado.r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kern="1400" dirty="0" smtClean="0">
                <a:solidFill>
                  <a:srgbClr val="2B4481"/>
                </a:solidFill>
                <a:latin typeface="Times New Roman"/>
              </a:rPr>
              <a:t>                          </a:t>
            </a:r>
            <a:br>
              <a:rPr lang="ru-RU" sz="1200" kern="1400" dirty="0" smtClean="0">
                <a:solidFill>
                  <a:srgbClr val="2B4481"/>
                </a:solidFill>
                <a:latin typeface="Times New Roman"/>
              </a:rPr>
            </a:br>
            <a:r>
              <a:rPr lang="ru-RU" sz="1800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8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8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профессионального образования  Свердловской области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1600" b="1" kern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психолого-педагогической, медицинской и социальной помощи «Ладо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00200"/>
            <a:ext cx="7704856" cy="49251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 результатах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социально-психологического тестирования обучающихся в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2017-2018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учебном году в организациях, подведомственных 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общего и профессионального образования Свердловской области и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культуры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Свердловской области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Пестова Ирина Васильевна,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		директор ГБУ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 «ЦППМСП «Ладо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»</a:t>
            </a: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17.05.2018 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г.</a:t>
            </a:r>
            <a:endParaRPr lang="ru-RU" sz="1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7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078742"/>
              </p:ext>
            </p:extLst>
          </p:nvPr>
        </p:nvGraphicFramePr>
        <p:xfrm>
          <a:off x="251520" y="260648"/>
          <a:ext cx="8767516" cy="65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681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7868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риска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</a:p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0"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20 457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Семейные факторы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(1,45%)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5871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(28,7%)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2,67 %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10 589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(51, 76%)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1,46%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3701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(18,09%)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-1,34%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факторы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чел. (0,05%)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1 664 чел. (8,13%)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+1,08%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16 935 чел. (82,78%)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-1,05%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1 847 чел. (9,03%)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Окружение сверстников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 чел. (0,74%)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1 641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(8,02 %)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+1,15 %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9 685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(47,34 %)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+ 2,04</a:t>
                      </a:r>
                      <a:endParaRPr lang="ru-RU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8 979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(43,89%)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- 3,25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8507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Макросоциальная среда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1102 чел. (5,39%)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+ 0,78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10 633 чел. (51,98%)</a:t>
                      </a:r>
                    </a:p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8 382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(40,97 %)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1,07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(1,66%)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0272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Школьная среда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чел. (0%)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чел. (9,69%)</a:t>
                      </a:r>
                    </a:p>
                    <a:p>
                      <a:pPr algn="ctr"/>
                      <a:r>
                        <a:rPr lang="ru-RU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</a:rPr>
                        <a:t>1,86 </a:t>
                      </a:r>
                      <a:endParaRPr lang="ru-RU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6 404 чел. (31,30%)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- 0,67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14 007 чел.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(68,47%)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- 0,67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	психологического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в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2017-2018 учебном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9552" y="1340768"/>
            <a:ext cx="8136904" cy="5040560"/>
          </a:xfrm>
        </p:spPr>
        <p:txBody>
          <a:bodyPr>
            <a:noAutofit/>
          </a:bodyPr>
          <a:lstStyle/>
          <a:p>
            <a:pPr algn="just"/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296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 (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1,45%)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наибольшей степени (высокий уровень риска) и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5871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(28,7%)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(средний уровень риска) подвержены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семейным факторам риска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членов семьи к употреблению наркотиков, курительных смесей и других психоактивных веществ; </a:t>
            </a:r>
          </a:p>
          <a:p>
            <a:pPr marL="285750" indent="-285750" algn="just">
              <a:buFontTx/>
              <a:buChar char="-"/>
            </a:pPr>
            <a:r>
              <a:rPr lang="ru-RU" sz="20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доверительности </a:t>
            </a:r>
            <a:r>
              <a:rPr lang="ru-RU" sz="2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детско-родительских отношениях; </a:t>
            </a:r>
            <a:endParaRPr lang="ru-RU" sz="20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0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фон семьи;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распределения ролей, прав и обязанностей в семье; 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традиции; родительские ожидания, компетентность родителей в контексте воспитания, наличие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согласованного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воспитанию и т.п.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1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700808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  <a:buClr>
                <a:srgbClr val="94C600"/>
              </a:buClr>
              <a:buSzPct val="100000"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1 102 чел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(5,39 %)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в наибольшей степени (высокий уровень риска)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10 633 чел. (51,98 %) подвержены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общественному фактору риска –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макросоциальной среде: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наркотиков, курительных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смесей, мода на </a:t>
            </a:r>
            <a:r>
              <a:rPr lang="ru-RU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вэйп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норм законодательства в отношении наркотиков, курительных смесей; 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дезорганизованности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сообщества, распространенностью насилия, неразвитостью системы социально-психологической помощи несовершеннолетним, общественные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традиции,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средств массовой информации, сложностью в организации досуга и участия молодежи в общественной жизни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малая материальная оснащенность (мало специальных спортивных площадок, спортзал доступен не всегда)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81676" y="460703"/>
            <a:ext cx="3996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МАКРОСОЦИАЛЬНАЯ СРЕДА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0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60648"/>
            <a:ext cx="87129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       Нормативно-правовые  основы  профилактики  незаконного потребления наркотических средств и психотропных веществ,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 наркомании в образовательной среде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Стратегия государственной антинаркотической политики Российской Федерации до 2020 года, утвержденная У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казом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Президента Российской Федерации № 690 от 9 июня 2010 года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Концепция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профилактики употребления психоактивных веществ в образовательной среде,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утвержденная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Министерством образования и науки РФ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сентября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2017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года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08 января 1998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3-ФЗ «О наркотических средствах и психотропных веществах» (с изменениями и дополнениями)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29 декабря 2012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года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 273-ФЗ «Об образовании в Российской Федерации» (с изменениями и дополнениями)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системы профилактики безнадзорности и правонарушений несовершеннолетних на период до 2020 года», от 22.03.17 г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Приказ Министерства образования и науки Российской Федерации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28.12.2010 № 2106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556792"/>
            <a:ext cx="8064896" cy="456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spcAft>
                <a:spcPts val="600"/>
              </a:spcAft>
              <a:buClr>
                <a:srgbClr val="A9A57C"/>
              </a:buClr>
            </a:pP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28.12.2010           № 2106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образовательной организации</a:t>
            </a:r>
            <a:r>
              <a:rPr lang="ru-RU" sz="14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п. 2 «Образовательное учреждение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условия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гарантирующие охрану и укрепление здоровья обучающихся, воспитанников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4 определяет восемь групп требований: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6) </a:t>
            </a:r>
            <a:r>
              <a:rPr lang="ru-RU" sz="14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профилактики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употребления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обучающимися,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воспитанниками»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10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требования к организации профилактики употребления </a:t>
            </a:r>
            <a:r>
              <a:rPr lang="ru-RU" sz="1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воспитанниками, которые включают: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реализацию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превентивных программ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на предотвращение употребления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(далее - ПАВ) обучающимися, воспитанниками;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факторов риска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распространения в подростковой, молодежной среде ПАВ и оценку эффективности реализуемых в образовательном учреждении превентивных программ;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безопасной поддерживающей образовательной среды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(благоприятный психологический климат, реализация тезиса "образовательное учреждение - территория, свободная от ПАВ", система работы с педагогическими и научно-педагогическими работниками образовательного учреждения по повышению компетентности в области создания условий, предупреждающих закрепление зависимых форм поведения).</a:t>
            </a:r>
          </a:p>
        </p:txBody>
      </p:sp>
    </p:spTree>
    <p:extLst>
      <p:ext uri="{BB962C8B-B14F-4D97-AF65-F5344CB8AC3E}">
        <p14:creationId xmlns:p14="http://schemas.microsoft.com/office/powerpoint/2010/main" val="24854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	психологического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в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2017-2018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19256" cy="46910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профилактической работы </a:t>
            </a:r>
            <a:r>
              <a:rPr lang="ru-RU" sz="200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2018-2019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должны учитывать результаты социально-психологического тестирования в 2017-2018 учебном году и включать: 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системной работы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снижению активности факторов риска и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действенности защитных факторов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(планы профилактической работы образовательной организации);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несовершеннолетних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жизненных навыков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противостояния агрессивной среде;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целевых, дифференцированных по полу и возрасту мероприятий по профилактике употребления наркотиков несовершеннолетними;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с родителями, информирование родителей о результатах тестирования, в целом о проблемах наркомании у детей.</a:t>
            </a:r>
          </a:p>
          <a:p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8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1296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		</a:t>
            </a: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Задачами профилактики незаконного потребления 			наркотических средств и психотропных веществ, наркомании в образовательной среде являются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0" spc="-100" dirty="0" smtClean="0">
              <a:solidFill>
                <a:srgbClr val="675E47"/>
              </a:solidFill>
              <a:latin typeface="Cambria"/>
              <a:ea typeface="+mj-ea"/>
              <a:cs typeface="+mj-cs"/>
            </a:endParaRP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профилактического пространства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среде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объединения усилий всех участников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профилактического процесса для обеспечения комплексного системного воздействия на целевые группы профилактики;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состояния организации профилактической деятельности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среде и оценка ее эффективности, а также характеристика ситуаций, связанных с распространением употребления ПАВ обучающимися, воспитанниками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влияния условий и факторов, способных провоцировать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в употребление ПАВ обучающихся, воспитанников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ресурсов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обеспечивающих снижение риска употребления ПАВ среди обучающихся, воспитанников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6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88640"/>
            <a:ext cx="7620000" cy="128215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направления профилактической работы в образовательных учреждениях: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301208"/>
          </a:xfrm>
        </p:spPr>
        <p:txBody>
          <a:bodyPr>
            <a:normAutofit fontScale="55000" lnSpcReduction="20000"/>
          </a:bodyPr>
          <a:lstStyle/>
          <a:p>
            <a:pPr marL="114300" indent="0" algn="just">
              <a:spcAft>
                <a:spcPts val="600"/>
              </a:spcAft>
              <a:buNone/>
            </a:pPr>
            <a:r>
              <a:rPr lang="ru-RU" b="1" dirty="0">
                <a:solidFill>
                  <a:schemeClr val="tx2"/>
                </a:solidFill>
              </a:rPr>
              <a:t>1. 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личностных ресурсов подростка: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позитивной Я-концепции,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самоэффективности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развитие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интернального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локуса контроля; когнитивного компонента поведения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оценки, навыков планирования;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стрессоустойчивости, уровня эмоциональной зрелости;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противостояния групповому давлению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благоприятной социальной среды: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сети творческих объединений и спортивных секций для детей и подростков, повышение социальной активности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благоприятного социально-психологического климата в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учреждении: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подростков мотивации на успех; оказание психолого-педагогической поддержки; установление доверительных отношений между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педагогами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развитие форм самоуправления обучающихся.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ресурсов семьи: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просвещение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(проведение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для родителей по профилактике семейного неблагополучия и предупреждению асоциального поведения обучающихся (в том числе «родительский всеобуч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»), привлечение их к делам образовательного учреждения, развитие социальной активности родителей по отношению к проблеме подростковой наркомании, укрепление связи семьи и образовательного учреждения (информирование семьи об успехах подростка).</a:t>
            </a:r>
          </a:p>
          <a:p>
            <a:pPr marL="114300" indent="0"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4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852120"/>
          </a:xfrm>
        </p:spPr>
        <p:txBody>
          <a:bodyPr>
            <a:normAutofit fontScale="92500" lnSpcReduction="20000"/>
          </a:bodyPr>
          <a:lstStyle/>
          <a:p>
            <a:pPr marL="82296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Открытый доступ для скачивания всех материалов</a:t>
            </a:r>
          </a:p>
          <a:p>
            <a:pPr marL="82296" indent="0" algn="ctr"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официальном сайте </a:t>
            </a:r>
          </a:p>
          <a:p>
            <a:pPr marL="82296" indent="0"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ГБУ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 «Центр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психолого-педагогической, медицинской и социальной помощи «Ладо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296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en-US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www.centerlado.ru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«Методические материалы»</a:t>
            </a:r>
            <a:endParaRPr lang="ru-RU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подраздел </a:t>
            </a:r>
            <a:r>
              <a:rPr lang="ru-RU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«Социально-психологическое тестирование обучающихся </a:t>
            </a:r>
            <a:r>
              <a:rPr lang="ru-RU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ОО»</a:t>
            </a:r>
            <a:endParaRPr lang="en-US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9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040560"/>
          </a:xfrm>
        </p:spPr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на ГБУ СО «Центр психолого-педагогической, медицинской и социальной помощи «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Ладо» 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городе Екатеринбурге.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Обособленная </a:t>
            </a:r>
            <a:r>
              <a:rPr lang="ru-RU" sz="2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 Центра «Ладо» расположена </a:t>
            </a:r>
            <a:r>
              <a:rPr lang="ru-RU" sz="2600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ГБОУ СО «СКШ № </a:t>
            </a:r>
            <a:r>
              <a:rPr lang="ru-RU" sz="2600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14» </a:t>
            </a:r>
            <a:r>
              <a:rPr lang="ru-RU" sz="2600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 г. Екатеринбург, ул. Машиностроителей, 8. </a:t>
            </a:r>
            <a:endParaRPr lang="ru-RU" sz="2600" b="1" i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записи</a:t>
            </a:r>
            <a:r>
              <a:rPr lang="ru-RU" sz="2600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8-922-100-58-82, </a:t>
            </a:r>
            <a:r>
              <a:rPr lang="ru-RU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8.30 до 17.00.</a:t>
            </a:r>
            <a:r>
              <a:rPr lang="ru-RU" sz="2600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подразделения оказывают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детям и подросткам и методическую помощь педагогам и психологам образовательных организаций Свердловской области.</a:t>
            </a:r>
          </a:p>
          <a:p>
            <a:pPr marL="11430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услуги несовершеннолетним предоставляются бесплатно.</a:t>
            </a: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Проезд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ж\д вокзала или южного автовокзала на метро до станции «Уралмаш», далее на автобусах 08, 36 или маршрутном такси 033 до остановки «Церковь Рождества Христова».</a:t>
            </a:r>
          </a:p>
          <a:p>
            <a:pPr marL="114300" indent="0"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7272808" cy="1524000"/>
          </a:xfrm>
        </p:spPr>
        <p:txBody>
          <a:bodyPr>
            <a:noAutofit/>
          </a:bodyPr>
          <a:lstStyle/>
          <a:p>
            <a:pPr algn="ctr"/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</a:t>
            </a: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00" dirty="0">
              <a:solidFill>
                <a:schemeClr val="tx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484784"/>
            <a:ext cx="7992888" cy="4896544"/>
          </a:xfrm>
        </p:spPr>
        <p:txBody>
          <a:bodyPr>
            <a:noAutofit/>
          </a:bodyPr>
          <a:lstStyle/>
          <a:p>
            <a:pPr algn="just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по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организациях, подведомственных Министерству общего и профессионального образования и Министерству культуры Свердловской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социально-психологическое тестирование обучающихся в целях раннего выявления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тестирования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 риска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«Группа риска»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группа несовершеннолетних, которые в силу определенных обстоятельств своей жизни более других подвержены негативным внешним воздействиям со стороны общества и его криминальных элементов, что приводит к социальной и психологической дезадаптации.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9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0445" y="1517206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методики определения обучающихся, относящихся к группе риска по незаконному употреблению наркотических средств и психотропных веществ, использовался адаптированный исследовательский инструмент – анкета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Г.В.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Латышева «Исходная оценка наркотизации», который показывает за счет каких именно факторов наиболее существенно повышается риск употребления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психоактивными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веществами, а также позволяет провести исходную оценку ситуации.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Использование данной анкеты позволило: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исходную ситуацию наркотизации;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факторы, наиболее существенно повышающие риск незаконного потребления наркотических средств и психотропных веществ;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факторы защиты, уменьшающие риск незаконного потребления наркотических средств и психотропных веществ;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дальнейшие приоритеты в проведении профилактических мероприятий.</a:t>
            </a:r>
          </a:p>
          <a:p>
            <a:pPr algn="just"/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данных анкет осуществлялась с помощью автоматизированной информационной системы тестирования (АИСТ), разработанной ООО «Сапфир-Эксперт».</a:t>
            </a:r>
          </a:p>
        </p:txBody>
      </p:sp>
    </p:spTree>
    <p:extLst>
      <p:ext uri="{BB962C8B-B14F-4D97-AF65-F5344CB8AC3E}">
        <p14:creationId xmlns:p14="http://schemas.microsoft.com/office/powerpoint/2010/main" val="29801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22313" y="1484785"/>
            <a:ext cx="7772400" cy="50405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единого методического подхода к организации тестирования в образовательных организациях, подведомственных Министерству общего и профессионального образования и Министерства культуры Свердловской области, специалистами ГБОУ СО «Центр психолого-педагогической реабилитации и коррекции «Ладо» были разработаны методические рекомендации по применению «Порядка проведения социально-психологического тестирования лиц, обучающихся в общеобразовательных организациях и профессиональных образовательных организациях, а также в образовательных организациях высшего образования» в 2017-2018 учебном году.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84014" y="404664"/>
            <a:ext cx="3775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</a:t>
            </a:r>
          </a:p>
        </p:txBody>
      </p:sp>
    </p:spTree>
    <p:extLst>
      <p:ext uri="{BB962C8B-B14F-4D97-AF65-F5344CB8AC3E}">
        <p14:creationId xmlns:p14="http://schemas.microsoft.com/office/powerpoint/2010/main" val="26803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9" b="10009"/>
          <a:stretch>
            <a:fillRect/>
          </a:stretch>
        </p:blipFill>
        <p:spPr bwMode="auto">
          <a:xfrm>
            <a:off x="6252551" y="764704"/>
            <a:ext cx="290431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260648"/>
            <a:ext cx="6192688" cy="40324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в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 из 112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 подведомственных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Министерству общего и профессионального образования, а также Министерству культуры Свердловской области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7423" y="3861048"/>
            <a:ext cx="8568952" cy="2304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тестировании приняли участие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20457 (в 2017 году - 13 313)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4519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-243408"/>
            <a:ext cx="7344816" cy="144016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4725144"/>
            <a:ext cx="8352928" cy="2304256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другие причины не указывались или указывались такие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причины, как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соревнованиях, выход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военкомат,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практики, прогулы по невыясненным причинам, декретный отпуск и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8568952" cy="23762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представленным актам в тестировании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приняли участие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2348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человек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 них: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болезни –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1146 человек;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отказа –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r>
              <a:rPr lang="ru-RU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причинам –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1001 человек.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39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100811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АИСТ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04806"/>
              </p:ext>
            </p:extLst>
          </p:nvPr>
        </p:nvGraphicFramePr>
        <p:xfrm>
          <a:off x="395536" y="1412776"/>
          <a:ext cx="82804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44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5264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46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21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50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98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проведения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уровень риска (%)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риска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2016-2017 уч. год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13 313чел.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(6,66 %)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66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(0,08%)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1 049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(7,88%)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11 430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(85,86%)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 уч. год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20 457 чел.</a:t>
                      </a:r>
                    </a:p>
                    <a:p>
                      <a:pPr algn="ctr"/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(0,13)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1 981 чел.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(9,68)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17 151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чел.</a:t>
                      </a:r>
                    </a:p>
                    <a:p>
                      <a:pPr algn="ctr"/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(83, 84)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1 298 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(6,35 %)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00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-171400"/>
            <a:ext cx="8640960" cy="12527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РЕЗУЛЬТАТОВ ТЕСТИРОВАНИЯ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2017-2018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2015-2016, 2016-2017 УЧ. Г.</a:t>
            </a:r>
            <a:endParaRPr lang="ru-RU" sz="1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31640" y="1412776"/>
            <a:ext cx="6912768" cy="504055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УРОВЕНЬ РИСКА</a:t>
            </a:r>
            <a:endParaRPr lang="ru-RU" sz="1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7506" y="2060848"/>
          <a:ext cx="8784978" cy="4536503"/>
        </p:xfrm>
        <a:graphic>
          <a:graphicData uri="http://schemas.openxmlformats.org/drawingml/2006/table">
            <a:tbl>
              <a:tblPr firstRow="1" firstCol="1" bandRow="1"/>
              <a:tblGrid>
                <a:gridCol w="585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85604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586522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151339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обучающихся, принявших участие в тестировании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Высокий уровень риска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 уровень риска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Низкий уровень риска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 риска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21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01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13 926 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13 313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20 457</a:t>
                      </a:r>
                    </a:p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0,09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чел.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0,08 %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чел.</a:t>
                      </a:r>
                    </a:p>
                    <a:p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0,13 %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1005 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7,22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1049чел.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7,88 %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1981 чел.</a:t>
                      </a:r>
                    </a:p>
                    <a:p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9,68</a:t>
                      </a:r>
                    </a:p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11980 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86,03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11430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85,86 %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17151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  <a:p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83,84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928 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6,66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823 чел.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6,18 %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1298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  <a:p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6,35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68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3050"/>
            <a:ext cx="6480720" cy="779686"/>
          </a:xfrm>
        </p:spPr>
        <p:txBody>
          <a:bodyPr/>
          <a:lstStyle/>
          <a:p>
            <a:r>
              <a:rPr lang="ru-RU" dirty="0" smtClean="0"/>
              <a:t>Сравнительный анализ результатов за три учебных года (показатели с высоким риском)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901376"/>
              </p:ext>
            </p:extLst>
          </p:nvPr>
        </p:nvGraphicFramePr>
        <p:xfrm>
          <a:off x="251520" y="1556792"/>
          <a:ext cx="8435280" cy="4569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8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2778</TotalTime>
  <Words>1599</Words>
  <Application>Microsoft Office PowerPoint</Application>
  <PresentationFormat>Экран (4:3)</PresentationFormat>
  <Paragraphs>299</Paragraphs>
  <Slides>19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                                                     Министерство общего и профессионального образования  Свердловской области                Государственное бюджетное учреждение для детей                  «Центр психолого-педагогической, медицинской и социальной помощи «Ладо»   </vt:lpstr>
      <vt:lpstr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2016-2017 учебном году </vt:lpstr>
      <vt:lpstr>Презентация PowerPoint</vt:lpstr>
      <vt:lpstr>Презентация PowerPoint</vt:lpstr>
      <vt:lpstr>Презентация PowerPoint</vt:lpstr>
      <vt:lpstr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vt:lpstr>
      <vt:lpstr>Результаты социально-психологического тестирования  по данным АИСТ</vt:lpstr>
      <vt:lpstr>СРАВНЕНИЕ РЕЗУЛЬТАТОВ ТЕСТИРОВАНИЯ  2017-2018 УЧЕБНОГО ГОДА  С РЕЗУЛЬТАТАМИ 2015-2016, 2016-2017 УЧ. Г.</vt:lpstr>
      <vt:lpstr>Сравнительный анализ результатов за три учебных года (показатели с высоким риском)</vt:lpstr>
      <vt:lpstr>Презентация PowerPoint</vt:lpstr>
      <vt:lpstr> Выводы по результатам социально- психологического тестирования в 2017-2018 учебном году</vt:lpstr>
      <vt:lpstr>Презентация PowerPoint</vt:lpstr>
      <vt:lpstr>Презентация PowerPoint</vt:lpstr>
      <vt:lpstr>Презентация PowerPoint</vt:lpstr>
      <vt:lpstr> РЕКОМЕНДАЦИИ по результатам социально- психологического тестирования в 2017-2018 учебном году</vt:lpstr>
      <vt:lpstr>Презентация PowerPoint</vt:lpstr>
      <vt:lpstr>Основные направления профилактической работы в образовательных учреждениях: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Юлия</cp:lastModifiedBy>
  <cp:revision>135</cp:revision>
  <cp:lastPrinted>2018-05-16T11:56:25Z</cp:lastPrinted>
  <dcterms:created xsi:type="dcterms:W3CDTF">2015-10-21T08:25:29Z</dcterms:created>
  <dcterms:modified xsi:type="dcterms:W3CDTF">2018-05-23T07:38:29Z</dcterms:modified>
</cp:coreProperties>
</file>